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10"/>
  </p:notesMasterIdLst>
  <p:sldIdLst>
    <p:sldId id="256" r:id="rId2"/>
    <p:sldId id="257" r:id="rId3"/>
    <p:sldId id="259" r:id="rId4"/>
    <p:sldId id="260" r:id="rId5"/>
    <p:sldId id="261" r:id="rId6"/>
    <p:sldId id="262" r:id="rId7"/>
    <p:sldId id="263" r:id="rId8"/>
    <p:sldId id="258" r:id="rId9"/>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71A9"/>
    <a:srgbClr val="6DBC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outlineView">
  <p:normalViewPr showOutlineIcons="0">
    <p:restoredLeft sz="34587" autoAdjust="0"/>
    <p:restoredTop sz="86432" autoAdjust="0"/>
  </p:normalViewPr>
  <p:slideViewPr>
    <p:cSldViewPr snapToGrid="0">
      <p:cViewPr varScale="1">
        <p:scale>
          <a:sx n="92" d="100"/>
          <a:sy n="92" d="100"/>
        </p:scale>
        <p:origin x="204" y="8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eg>
</file>

<file path=ppt/media/image3.png>
</file>

<file path=ppt/media/image4.sv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6498B0-1E79-426F-9CAF-5826AB3FB14D}" type="datetimeFigureOut">
              <a:rPr lang="es-CL" smtClean="0"/>
              <a:t>13-08-2025</a:t>
            </a:fld>
            <a:endParaRPr lang="es-C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AC936C-A5EC-40E6-819A-2549A0FF5632}" type="slidenum">
              <a:rPr lang="es-CL" smtClean="0"/>
              <a:t>‹Nº›</a:t>
            </a:fld>
            <a:endParaRPr lang="es-CL"/>
          </a:p>
        </p:txBody>
      </p:sp>
    </p:spTree>
    <p:extLst>
      <p:ext uri="{BB962C8B-B14F-4D97-AF65-F5344CB8AC3E}">
        <p14:creationId xmlns:p14="http://schemas.microsoft.com/office/powerpoint/2010/main" val="14350285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5"/>
          </p:nvPr>
        </p:nvSpPr>
        <p:spPr/>
        <p:txBody>
          <a:bodyPr/>
          <a:lstStyle/>
          <a:p>
            <a:fld id="{DBAC936C-A5EC-40E6-819A-2549A0FF5632}" type="slidenum">
              <a:rPr lang="es-CL" smtClean="0"/>
              <a:t>3</a:t>
            </a:fld>
            <a:endParaRPr lang="es-CL"/>
          </a:p>
        </p:txBody>
      </p:sp>
    </p:spTree>
    <p:extLst>
      <p:ext uri="{BB962C8B-B14F-4D97-AF65-F5344CB8AC3E}">
        <p14:creationId xmlns:p14="http://schemas.microsoft.com/office/powerpoint/2010/main" val="37348098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18166C-7CA7-B70D-39B7-55FACA3BFD4A}"/>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L"/>
          </a:p>
        </p:txBody>
      </p:sp>
      <p:sp>
        <p:nvSpPr>
          <p:cNvPr id="3" name="Subtítulo 2">
            <a:extLst>
              <a:ext uri="{FF2B5EF4-FFF2-40B4-BE49-F238E27FC236}">
                <a16:creationId xmlns:a16="http://schemas.microsoft.com/office/drawing/2014/main" id="{1BBDA965-E854-1B72-AEAE-7D51742A4F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L"/>
          </a:p>
        </p:txBody>
      </p:sp>
      <p:sp>
        <p:nvSpPr>
          <p:cNvPr id="4" name="Marcador de fecha 3">
            <a:extLst>
              <a:ext uri="{FF2B5EF4-FFF2-40B4-BE49-F238E27FC236}">
                <a16:creationId xmlns:a16="http://schemas.microsoft.com/office/drawing/2014/main" id="{B3DDE402-A211-31BA-E9B0-3908471EACCA}"/>
              </a:ext>
            </a:extLst>
          </p:cNvPr>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5" name="Marcador de pie de página 4">
            <a:extLst>
              <a:ext uri="{FF2B5EF4-FFF2-40B4-BE49-F238E27FC236}">
                <a16:creationId xmlns:a16="http://schemas.microsoft.com/office/drawing/2014/main" id="{01913F8C-B048-AC9D-ADBD-14A93FFD9F26}"/>
              </a:ext>
            </a:extLst>
          </p:cNvPr>
          <p:cNvSpPr>
            <a:spLocks noGrp="1"/>
          </p:cNvSpPr>
          <p:nvPr>
            <p:ph type="ftr" sz="quarter" idx="11"/>
          </p:nvPr>
        </p:nvSpPr>
        <p:spPr/>
        <p:txBody>
          <a:bodyPr/>
          <a:lstStyle/>
          <a:p>
            <a:endParaRPr lang="es-CL" dirty="0"/>
          </a:p>
        </p:txBody>
      </p:sp>
      <p:sp>
        <p:nvSpPr>
          <p:cNvPr id="6" name="Marcador de número de diapositiva 5">
            <a:extLst>
              <a:ext uri="{FF2B5EF4-FFF2-40B4-BE49-F238E27FC236}">
                <a16:creationId xmlns:a16="http://schemas.microsoft.com/office/drawing/2014/main" id="{72B04643-704C-0354-414E-D28B7F31BACA}"/>
              </a:ext>
            </a:extLst>
          </p:cNvPr>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27746265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D33273-A9CE-A65E-E651-6A64A1DE7B85}"/>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texto vertical 2">
            <a:extLst>
              <a:ext uri="{FF2B5EF4-FFF2-40B4-BE49-F238E27FC236}">
                <a16:creationId xmlns:a16="http://schemas.microsoft.com/office/drawing/2014/main" id="{605F8B41-93C7-2541-7743-A3AD1C5940C6}"/>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C856E176-320F-D69C-D0A0-E2094DE943BE}"/>
              </a:ext>
            </a:extLst>
          </p:cNvPr>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5" name="Marcador de pie de página 4">
            <a:extLst>
              <a:ext uri="{FF2B5EF4-FFF2-40B4-BE49-F238E27FC236}">
                <a16:creationId xmlns:a16="http://schemas.microsoft.com/office/drawing/2014/main" id="{0D722F70-A93D-D31D-9FE2-E9DCA941DCA1}"/>
              </a:ext>
            </a:extLst>
          </p:cNvPr>
          <p:cNvSpPr>
            <a:spLocks noGrp="1"/>
          </p:cNvSpPr>
          <p:nvPr>
            <p:ph type="ftr" sz="quarter" idx="11"/>
          </p:nvPr>
        </p:nvSpPr>
        <p:spPr/>
        <p:txBody>
          <a:bodyPr/>
          <a:lstStyle/>
          <a:p>
            <a:endParaRPr lang="es-CL" dirty="0"/>
          </a:p>
        </p:txBody>
      </p:sp>
      <p:sp>
        <p:nvSpPr>
          <p:cNvPr id="6" name="Marcador de número de diapositiva 5">
            <a:extLst>
              <a:ext uri="{FF2B5EF4-FFF2-40B4-BE49-F238E27FC236}">
                <a16:creationId xmlns:a16="http://schemas.microsoft.com/office/drawing/2014/main" id="{27151F05-F0EE-19DF-E557-9D9F29AE54E0}"/>
              </a:ext>
            </a:extLst>
          </p:cNvPr>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1442985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A9BB04CC-1227-BCD2-7803-E7EDA03DF730}"/>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L"/>
          </a:p>
        </p:txBody>
      </p:sp>
      <p:sp>
        <p:nvSpPr>
          <p:cNvPr id="3" name="Marcador de texto vertical 2">
            <a:extLst>
              <a:ext uri="{FF2B5EF4-FFF2-40B4-BE49-F238E27FC236}">
                <a16:creationId xmlns:a16="http://schemas.microsoft.com/office/drawing/2014/main" id="{232B75D5-24A1-1D17-D1AB-189DD0E07F68}"/>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17A77B42-E76C-0D0D-8D67-A0D05CCDCEDC}"/>
              </a:ext>
            </a:extLst>
          </p:cNvPr>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5" name="Marcador de pie de página 4">
            <a:extLst>
              <a:ext uri="{FF2B5EF4-FFF2-40B4-BE49-F238E27FC236}">
                <a16:creationId xmlns:a16="http://schemas.microsoft.com/office/drawing/2014/main" id="{7ADDCCA6-FD1B-1AF6-8107-321481759B62}"/>
              </a:ext>
            </a:extLst>
          </p:cNvPr>
          <p:cNvSpPr>
            <a:spLocks noGrp="1"/>
          </p:cNvSpPr>
          <p:nvPr>
            <p:ph type="ftr" sz="quarter" idx="11"/>
          </p:nvPr>
        </p:nvSpPr>
        <p:spPr/>
        <p:txBody>
          <a:bodyPr/>
          <a:lstStyle/>
          <a:p>
            <a:endParaRPr lang="es-CL" dirty="0"/>
          </a:p>
        </p:txBody>
      </p:sp>
      <p:sp>
        <p:nvSpPr>
          <p:cNvPr id="6" name="Marcador de número de diapositiva 5">
            <a:extLst>
              <a:ext uri="{FF2B5EF4-FFF2-40B4-BE49-F238E27FC236}">
                <a16:creationId xmlns:a16="http://schemas.microsoft.com/office/drawing/2014/main" id="{C557D64D-F4D6-70FC-29BC-40CC221EF00F}"/>
              </a:ext>
            </a:extLst>
          </p:cNvPr>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899163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5" name="Footer Placeholder 4"/>
          <p:cNvSpPr>
            <a:spLocks noGrp="1"/>
          </p:cNvSpPr>
          <p:nvPr>
            <p:ph type="ftr" sz="quarter" idx="11"/>
          </p:nvPr>
        </p:nvSpPr>
        <p:spPr/>
        <p:txBody>
          <a:bodyPr/>
          <a:lstStyle/>
          <a:p>
            <a:endParaRPr lang="es-CL" dirty="0"/>
          </a:p>
        </p:txBody>
      </p:sp>
      <p:sp>
        <p:nvSpPr>
          <p:cNvPr id="6" name="Slide Number Placeholder 5"/>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3878251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661CAD-6D3F-B875-625A-0749DA375E3E}"/>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6FA5CB1B-CF21-F63D-F76E-288EAFC5C632}"/>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6454BE09-634A-225A-C2C0-C7BE7A780D6C}"/>
              </a:ext>
            </a:extLst>
          </p:cNvPr>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5" name="Marcador de pie de página 4">
            <a:extLst>
              <a:ext uri="{FF2B5EF4-FFF2-40B4-BE49-F238E27FC236}">
                <a16:creationId xmlns:a16="http://schemas.microsoft.com/office/drawing/2014/main" id="{ACA14927-4923-49FE-8C6F-FFB759ABBEAA}"/>
              </a:ext>
            </a:extLst>
          </p:cNvPr>
          <p:cNvSpPr>
            <a:spLocks noGrp="1"/>
          </p:cNvSpPr>
          <p:nvPr>
            <p:ph type="ftr" sz="quarter" idx="11"/>
          </p:nvPr>
        </p:nvSpPr>
        <p:spPr/>
        <p:txBody>
          <a:bodyPr/>
          <a:lstStyle/>
          <a:p>
            <a:endParaRPr lang="es-CL" dirty="0"/>
          </a:p>
        </p:txBody>
      </p:sp>
      <p:sp>
        <p:nvSpPr>
          <p:cNvPr id="6" name="Marcador de número de diapositiva 5">
            <a:extLst>
              <a:ext uri="{FF2B5EF4-FFF2-40B4-BE49-F238E27FC236}">
                <a16:creationId xmlns:a16="http://schemas.microsoft.com/office/drawing/2014/main" id="{1BEE7229-B473-BACF-9762-E683A12CD9F0}"/>
              </a:ext>
            </a:extLst>
          </p:cNvPr>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2181191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39B603-9D41-D346-3C5F-AAF33EAE4977}"/>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3579368F-DE30-575E-58CD-0342579373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926834A1-AC8C-1128-0B2B-7B6C9AB68E52}"/>
              </a:ext>
            </a:extLst>
          </p:cNvPr>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5" name="Marcador de pie de página 4">
            <a:extLst>
              <a:ext uri="{FF2B5EF4-FFF2-40B4-BE49-F238E27FC236}">
                <a16:creationId xmlns:a16="http://schemas.microsoft.com/office/drawing/2014/main" id="{2DB34761-D387-31DE-59B7-A1A28BBEE049}"/>
              </a:ext>
            </a:extLst>
          </p:cNvPr>
          <p:cNvSpPr>
            <a:spLocks noGrp="1"/>
          </p:cNvSpPr>
          <p:nvPr>
            <p:ph type="ftr" sz="quarter" idx="11"/>
          </p:nvPr>
        </p:nvSpPr>
        <p:spPr/>
        <p:txBody>
          <a:bodyPr/>
          <a:lstStyle/>
          <a:p>
            <a:endParaRPr lang="es-CL" dirty="0"/>
          </a:p>
        </p:txBody>
      </p:sp>
      <p:sp>
        <p:nvSpPr>
          <p:cNvPr id="6" name="Marcador de número de diapositiva 5">
            <a:extLst>
              <a:ext uri="{FF2B5EF4-FFF2-40B4-BE49-F238E27FC236}">
                <a16:creationId xmlns:a16="http://schemas.microsoft.com/office/drawing/2014/main" id="{4169B145-1D3A-6977-E952-5A01D0BE823B}"/>
              </a:ext>
            </a:extLst>
          </p:cNvPr>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10291733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88C261-12FC-C9C3-ED62-EBB7755ACB6A}"/>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1E30BD52-63FD-7A1B-F908-7BAF9ADC0826}"/>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contenido 3">
            <a:extLst>
              <a:ext uri="{FF2B5EF4-FFF2-40B4-BE49-F238E27FC236}">
                <a16:creationId xmlns:a16="http://schemas.microsoft.com/office/drawing/2014/main" id="{5E742C24-D68E-334E-04F8-B021BBEB4520}"/>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Marcador de fecha 4">
            <a:extLst>
              <a:ext uri="{FF2B5EF4-FFF2-40B4-BE49-F238E27FC236}">
                <a16:creationId xmlns:a16="http://schemas.microsoft.com/office/drawing/2014/main" id="{366EAD18-F922-18F6-C0CC-EA59AD3436EA}"/>
              </a:ext>
            </a:extLst>
          </p:cNvPr>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6" name="Marcador de pie de página 5">
            <a:extLst>
              <a:ext uri="{FF2B5EF4-FFF2-40B4-BE49-F238E27FC236}">
                <a16:creationId xmlns:a16="http://schemas.microsoft.com/office/drawing/2014/main" id="{B93F83C1-85A7-F2A9-ED28-D4221AC1C28B}"/>
              </a:ext>
            </a:extLst>
          </p:cNvPr>
          <p:cNvSpPr>
            <a:spLocks noGrp="1"/>
          </p:cNvSpPr>
          <p:nvPr>
            <p:ph type="ftr" sz="quarter" idx="11"/>
          </p:nvPr>
        </p:nvSpPr>
        <p:spPr/>
        <p:txBody>
          <a:bodyPr/>
          <a:lstStyle/>
          <a:p>
            <a:endParaRPr lang="es-CL" dirty="0"/>
          </a:p>
        </p:txBody>
      </p:sp>
      <p:sp>
        <p:nvSpPr>
          <p:cNvPr id="7" name="Marcador de número de diapositiva 6">
            <a:extLst>
              <a:ext uri="{FF2B5EF4-FFF2-40B4-BE49-F238E27FC236}">
                <a16:creationId xmlns:a16="http://schemas.microsoft.com/office/drawing/2014/main" id="{58998F37-5D01-9DF0-2F3D-EB6DAEB54EA5}"/>
              </a:ext>
            </a:extLst>
          </p:cNvPr>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18356002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1CCB53-2BCC-5C63-06B0-C11449719C1C}"/>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265A7364-FE85-408B-432D-6EF153CD9A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E64CD32D-BEEB-3BBC-B3B7-1DBF783F9342}"/>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Marcador de texto 4">
            <a:extLst>
              <a:ext uri="{FF2B5EF4-FFF2-40B4-BE49-F238E27FC236}">
                <a16:creationId xmlns:a16="http://schemas.microsoft.com/office/drawing/2014/main" id="{291B982A-9B58-3FA5-2451-D072AAC56C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1CF2E360-18CC-7CF6-36DA-153261EB25D7}"/>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7" name="Marcador de fecha 6">
            <a:extLst>
              <a:ext uri="{FF2B5EF4-FFF2-40B4-BE49-F238E27FC236}">
                <a16:creationId xmlns:a16="http://schemas.microsoft.com/office/drawing/2014/main" id="{B76116FE-BC2C-B250-CB5D-A798CB2B8613}"/>
              </a:ext>
            </a:extLst>
          </p:cNvPr>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8" name="Marcador de pie de página 7">
            <a:extLst>
              <a:ext uri="{FF2B5EF4-FFF2-40B4-BE49-F238E27FC236}">
                <a16:creationId xmlns:a16="http://schemas.microsoft.com/office/drawing/2014/main" id="{399BD842-874C-CF04-D214-C089F231532E}"/>
              </a:ext>
            </a:extLst>
          </p:cNvPr>
          <p:cNvSpPr>
            <a:spLocks noGrp="1"/>
          </p:cNvSpPr>
          <p:nvPr>
            <p:ph type="ftr" sz="quarter" idx="11"/>
          </p:nvPr>
        </p:nvSpPr>
        <p:spPr/>
        <p:txBody>
          <a:bodyPr/>
          <a:lstStyle/>
          <a:p>
            <a:endParaRPr lang="es-CL" dirty="0"/>
          </a:p>
        </p:txBody>
      </p:sp>
      <p:sp>
        <p:nvSpPr>
          <p:cNvPr id="9" name="Marcador de número de diapositiva 8">
            <a:extLst>
              <a:ext uri="{FF2B5EF4-FFF2-40B4-BE49-F238E27FC236}">
                <a16:creationId xmlns:a16="http://schemas.microsoft.com/office/drawing/2014/main" id="{CD46C952-5E7A-EC44-201E-3BC0D683B0CB}"/>
              </a:ext>
            </a:extLst>
          </p:cNvPr>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1510791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AA852B-2024-F822-10FF-08BA673C8194}"/>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fecha 2">
            <a:extLst>
              <a:ext uri="{FF2B5EF4-FFF2-40B4-BE49-F238E27FC236}">
                <a16:creationId xmlns:a16="http://schemas.microsoft.com/office/drawing/2014/main" id="{D0CF661C-B25C-E1D5-229A-FEBB886E3BB5}"/>
              </a:ext>
            </a:extLst>
          </p:cNvPr>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4" name="Marcador de pie de página 3">
            <a:extLst>
              <a:ext uri="{FF2B5EF4-FFF2-40B4-BE49-F238E27FC236}">
                <a16:creationId xmlns:a16="http://schemas.microsoft.com/office/drawing/2014/main" id="{1E1BABD4-C2DC-2450-4595-25E914A6B0EA}"/>
              </a:ext>
            </a:extLst>
          </p:cNvPr>
          <p:cNvSpPr>
            <a:spLocks noGrp="1"/>
          </p:cNvSpPr>
          <p:nvPr>
            <p:ph type="ftr" sz="quarter" idx="11"/>
          </p:nvPr>
        </p:nvSpPr>
        <p:spPr/>
        <p:txBody>
          <a:bodyPr/>
          <a:lstStyle/>
          <a:p>
            <a:endParaRPr lang="es-CL" dirty="0"/>
          </a:p>
        </p:txBody>
      </p:sp>
      <p:sp>
        <p:nvSpPr>
          <p:cNvPr id="5" name="Marcador de número de diapositiva 4">
            <a:extLst>
              <a:ext uri="{FF2B5EF4-FFF2-40B4-BE49-F238E27FC236}">
                <a16:creationId xmlns:a16="http://schemas.microsoft.com/office/drawing/2014/main" id="{AE4BB7DC-5D62-D3E7-4B99-15ABCC3D8CA7}"/>
              </a:ext>
            </a:extLst>
          </p:cNvPr>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2996273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B9A1FA1D-D163-B7A0-D870-7D4963151745}"/>
              </a:ext>
            </a:extLst>
          </p:cNvPr>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3" name="Marcador de pie de página 2">
            <a:extLst>
              <a:ext uri="{FF2B5EF4-FFF2-40B4-BE49-F238E27FC236}">
                <a16:creationId xmlns:a16="http://schemas.microsoft.com/office/drawing/2014/main" id="{8BB1ED20-7AF4-FAAD-3363-B2EFDCB1FD31}"/>
              </a:ext>
            </a:extLst>
          </p:cNvPr>
          <p:cNvSpPr>
            <a:spLocks noGrp="1"/>
          </p:cNvSpPr>
          <p:nvPr>
            <p:ph type="ftr" sz="quarter" idx="11"/>
          </p:nvPr>
        </p:nvSpPr>
        <p:spPr/>
        <p:txBody>
          <a:bodyPr/>
          <a:lstStyle/>
          <a:p>
            <a:endParaRPr lang="es-CL" dirty="0"/>
          </a:p>
        </p:txBody>
      </p:sp>
      <p:sp>
        <p:nvSpPr>
          <p:cNvPr id="4" name="Marcador de número de diapositiva 3">
            <a:extLst>
              <a:ext uri="{FF2B5EF4-FFF2-40B4-BE49-F238E27FC236}">
                <a16:creationId xmlns:a16="http://schemas.microsoft.com/office/drawing/2014/main" id="{5624FD32-9066-A564-87AF-C38E1836D948}"/>
              </a:ext>
            </a:extLst>
          </p:cNvPr>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20858774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4A2AB6-BAAD-D1EB-9822-B3BFEE1B840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85853B45-9D34-7D82-1376-57B22CDD85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texto 3">
            <a:extLst>
              <a:ext uri="{FF2B5EF4-FFF2-40B4-BE49-F238E27FC236}">
                <a16:creationId xmlns:a16="http://schemas.microsoft.com/office/drawing/2014/main" id="{CBF6A3E8-CA8F-7912-4056-73DEED615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E983CDB5-BBDE-90BD-1B3C-E079F3812E5A}"/>
              </a:ext>
            </a:extLst>
          </p:cNvPr>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6" name="Marcador de pie de página 5">
            <a:extLst>
              <a:ext uri="{FF2B5EF4-FFF2-40B4-BE49-F238E27FC236}">
                <a16:creationId xmlns:a16="http://schemas.microsoft.com/office/drawing/2014/main" id="{BA831BAD-43E4-3958-21C7-58D760A0C416}"/>
              </a:ext>
            </a:extLst>
          </p:cNvPr>
          <p:cNvSpPr>
            <a:spLocks noGrp="1"/>
          </p:cNvSpPr>
          <p:nvPr>
            <p:ph type="ftr" sz="quarter" idx="11"/>
          </p:nvPr>
        </p:nvSpPr>
        <p:spPr/>
        <p:txBody>
          <a:bodyPr/>
          <a:lstStyle/>
          <a:p>
            <a:endParaRPr lang="es-CL" dirty="0"/>
          </a:p>
        </p:txBody>
      </p:sp>
      <p:sp>
        <p:nvSpPr>
          <p:cNvPr id="7" name="Marcador de número de diapositiva 6">
            <a:extLst>
              <a:ext uri="{FF2B5EF4-FFF2-40B4-BE49-F238E27FC236}">
                <a16:creationId xmlns:a16="http://schemas.microsoft.com/office/drawing/2014/main" id="{89B1C85B-AB7F-348A-ECE6-19803D5FD96E}"/>
              </a:ext>
            </a:extLst>
          </p:cNvPr>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38681366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8C8531-53AF-C68A-B99F-1BB96A11687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L"/>
          </a:p>
        </p:txBody>
      </p:sp>
      <p:sp>
        <p:nvSpPr>
          <p:cNvPr id="3" name="Marcador de posición de imagen 2">
            <a:extLst>
              <a:ext uri="{FF2B5EF4-FFF2-40B4-BE49-F238E27FC236}">
                <a16:creationId xmlns:a16="http://schemas.microsoft.com/office/drawing/2014/main" id="{09F20668-5707-FDF8-8E82-86F85F9E2D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4" name="Marcador de texto 3">
            <a:extLst>
              <a:ext uri="{FF2B5EF4-FFF2-40B4-BE49-F238E27FC236}">
                <a16:creationId xmlns:a16="http://schemas.microsoft.com/office/drawing/2014/main" id="{00388CD0-0A3D-A8C2-3820-E670C82F7A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F6E62AF-7F2F-A65D-2CF4-551D0CE1990F}"/>
              </a:ext>
            </a:extLst>
          </p:cNvPr>
          <p:cNvSpPr>
            <a:spLocks noGrp="1"/>
          </p:cNvSpPr>
          <p:nvPr>
            <p:ph type="dt" sz="half" idx="10"/>
          </p:nvPr>
        </p:nvSpPr>
        <p:spPr/>
        <p:txBody>
          <a:bodyPr/>
          <a:lstStyle/>
          <a:p>
            <a:fld id="{97486BB8-D90E-4B4C-A9A4-61759A2064BF}" type="datetimeFigureOut">
              <a:rPr lang="es-CL" smtClean="0"/>
              <a:t>13-08-2025</a:t>
            </a:fld>
            <a:endParaRPr lang="es-CL" dirty="0"/>
          </a:p>
        </p:txBody>
      </p:sp>
      <p:sp>
        <p:nvSpPr>
          <p:cNvPr id="6" name="Marcador de pie de página 5">
            <a:extLst>
              <a:ext uri="{FF2B5EF4-FFF2-40B4-BE49-F238E27FC236}">
                <a16:creationId xmlns:a16="http://schemas.microsoft.com/office/drawing/2014/main" id="{C45B71E5-4B42-2C70-A8C7-1A8E62C2D1A6}"/>
              </a:ext>
            </a:extLst>
          </p:cNvPr>
          <p:cNvSpPr>
            <a:spLocks noGrp="1"/>
          </p:cNvSpPr>
          <p:nvPr>
            <p:ph type="ftr" sz="quarter" idx="11"/>
          </p:nvPr>
        </p:nvSpPr>
        <p:spPr/>
        <p:txBody>
          <a:bodyPr/>
          <a:lstStyle/>
          <a:p>
            <a:endParaRPr lang="es-CL" dirty="0"/>
          </a:p>
        </p:txBody>
      </p:sp>
      <p:sp>
        <p:nvSpPr>
          <p:cNvPr id="7" name="Marcador de número de diapositiva 6">
            <a:extLst>
              <a:ext uri="{FF2B5EF4-FFF2-40B4-BE49-F238E27FC236}">
                <a16:creationId xmlns:a16="http://schemas.microsoft.com/office/drawing/2014/main" id="{2913D04C-AE18-4A39-EC4E-215F61101117}"/>
              </a:ext>
            </a:extLst>
          </p:cNvPr>
          <p:cNvSpPr>
            <a:spLocks noGrp="1"/>
          </p:cNvSpPr>
          <p:nvPr>
            <p:ph type="sldNum" sz="quarter" idx="12"/>
          </p:nvPr>
        </p:nvSpPr>
        <p:spPr/>
        <p:txBody>
          <a:bodyPr/>
          <a:lstStyle/>
          <a:p>
            <a:fld id="{5CE4F88B-D3C7-491E-ABF4-097A38CA2385}" type="slidenum">
              <a:rPr lang="es-CL" smtClean="0"/>
              <a:t>‹Nº›</a:t>
            </a:fld>
            <a:endParaRPr lang="es-CL" dirty="0"/>
          </a:p>
        </p:txBody>
      </p:sp>
    </p:spTree>
    <p:extLst>
      <p:ext uri="{BB962C8B-B14F-4D97-AF65-F5344CB8AC3E}">
        <p14:creationId xmlns:p14="http://schemas.microsoft.com/office/powerpoint/2010/main" val="26238023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A9732FAE-342A-2CE7-DEB1-5BB172CD6D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5A1054CE-6C39-4A84-2CF8-32BEBF0708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7F3F9A87-FEAE-1776-86FA-D80F1B8C26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486BB8-D90E-4B4C-A9A4-61759A2064BF}" type="datetimeFigureOut">
              <a:rPr lang="es-CL" smtClean="0"/>
              <a:t>13-08-2025</a:t>
            </a:fld>
            <a:endParaRPr lang="es-CL" dirty="0"/>
          </a:p>
        </p:txBody>
      </p:sp>
      <p:sp>
        <p:nvSpPr>
          <p:cNvPr id="5" name="Marcador de pie de página 4">
            <a:extLst>
              <a:ext uri="{FF2B5EF4-FFF2-40B4-BE49-F238E27FC236}">
                <a16:creationId xmlns:a16="http://schemas.microsoft.com/office/drawing/2014/main" id="{AAD3926A-B29B-D5CD-E3D1-67D15ECAB7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L" dirty="0"/>
          </a:p>
        </p:txBody>
      </p:sp>
      <p:sp>
        <p:nvSpPr>
          <p:cNvPr id="6" name="Marcador de número de diapositiva 5">
            <a:extLst>
              <a:ext uri="{FF2B5EF4-FFF2-40B4-BE49-F238E27FC236}">
                <a16:creationId xmlns:a16="http://schemas.microsoft.com/office/drawing/2014/main" id="{4DE07560-CD8A-7A2B-985E-5407F38137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E4F88B-D3C7-491E-ABF4-097A38CA2385}" type="slidenum">
              <a:rPr lang="es-CL" smtClean="0"/>
              <a:t>‹Nº›</a:t>
            </a:fld>
            <a:endParaRPr lang="es-CL" dirty="0"/>
          </a:p>
        </p:txBody>
      </p:sp>
    </p:spTree>
    <p:extLst>
      <p:ext uri="{BB962C8B-B14F-4D97-AF65-F5344CB8AC3E}">
        <p14:creationId xmlns:p14="http://schemas.microsoft.com/office/powerpoint/2010/main" val="194421005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9">
            <a:extLst>
              <a:ext uri="{FF2B5EF4-FFF2-40B4-BE49-F238E27FC236}">
                <a16:creationId xmlns:a16="http://schemas.microsoft.com/office/drawing/2014/main" id="{A171B24D-07FC-FEC7-9F5A-71CD8C8421D6}"/>
              </a:ext>
            </a:extLst>
          </p:cNvPr>
          <p:cNvSpPr/>
          <p:nvPr/>
        </p:nvSpPr>
        <p:spPr>
          <a:xfrm>
            <a:off x="3500995" y="833995"/>
            <a:ext cx="5190009" cy="5190009"/>
          </a:xfrm>
          <a:custGeom>
            <a:avLst/>
            <a:gdLst/>
            <a:ahLst/>
            <a:cxnLst/>
            <a:rect l="l" t="t" r="r" b="b"/>
            <a:pathLst>
              <a:path w="3460006" h="3460006">
                <a:moveTo>
                  <a:pt x="0" y="0"/>
                </a:moveTo>
                <a:lnTo>
                  <a:pt x="3460006" y="0"/>
                </a:lnTo>
                <a:lnTo>
                  <a:pt x="3460006" y="3460006"/>
                </a:lnTo>
                <a:lnTo>
                  <a:pt x="0" y="3460006"/>
                </a:lnTo>
                <a:lnTo>
                  <a:pt x="0" y="0"/>
                </a:lnTo>
                <a:close/>
              </a:path>
            </a:pathLst>
          </a:custGeom>
          <a:blipFill>
            <a:blip r:embed="rId2"/>
            <a:stretch>
              <a:fillRect/>
            </a:stretch>
          </a:blipFill>
        </p:spPr>
      </p:sp>
    </p:spTree>
    <p:extLst>
      <p:ext uri="{BB962C8B-B14F-4D97-AF65-F5344CB8AC3E}">
        <p14:creationId xmlns:p14="http://schemas.microsoft.com/office/powerpoint/2010/main" val="3391348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1F2AE03-5870-8B91-A41A-FDD1CA8C43FF}"/>
              </a:ext>
            </a:extLst>
          </p:cNvPr>
          <p:cNvSpPr>
            <a:spLocks noGrp="1"/>
          </p:cNvSpPr>
          <p:nvPr>
            <p:ph type="title"/>
          </p:nvPr>
        </p:nvSpPr>
        <p:spPr>
          <a:xfrm>
            <a:off x="0" y="1"/>
            <a:ext cx="12192000" cy="655782"/>
          </a:xfrm>
          <a:gradFill flip="none" rotWithShape="1">
            <a:gsLst>
              <a:gs pos="0">
                <a:srgbClr val="1071A9"/>
              </a:gs>
              <a:gs pos="0">
                <a:srgbClr val="6DBC56"/>
              </a:gs>
              <a:gs pos="100000">
                <a:schemeClr val="bg1">
                  <a:shade val="100000"/>
                  <a:satMod val="115000"/>
                </a:schemeClr>
              </a:gs>
            </a:gsLst>
            <a:path path="shape">
              <a:fillToRect l="50000" t="50000" r="50000" b="50000"/>
            </a:path>
            <a:tileRect/>
          </a:gradFill>
          <a:ln>
            <a:noFill/>
          </a:ln>
          <a:effectLst/>
        </p:spPr>
        <p:txBody>
          <a:bodyPr>
            <a:normAutofit fontScale="90000"/>
          </a:bodyPr>
          <a:lstStyle/>
          <a:p>
            <a:r>
              <a:rPr lang="es-ES"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rPr>
              <a:t>¿Qué es un biorreactor?</a:t>
            </a:r>
            <a:endParaRPr lang="es-CL" cap="none"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endParaRPr>
          </a:p>
        </p:txBody>
      </p:sp>
      <p:sp>
        <p:nvSpPr>
          <p:cNvPr id="3" name="Marcador de contenido 2">
            <a:extLst>
              <a:ext uri="{FF2B5EF4-FFF2-40B4-BE49-F238E27FC236}">
                <a16:creationId xmlns:a16="http://schemas.microsoft.com/office/drawing/2014/main" id="{F6034A99-7FC0-C021-62A2-D030A07B970E}"/>
              </a:ext>
            </a:extLst>
          </p:cNvPr>
          <p:cNvSpPr>
            <a:spLocks noGrp="1"/>
          </p:cNvSpPr>
          <p:nvPr>
            <p:ph sz="quarter" idx="13"/>
          </p:nvPr>
        </p:nvSpPr>
        <p:spPr>
          <a:xfrm>
            <a:off x="5514110" y="846756"/>
            <a:ext cx="6677890" cy="6011243"/>
          </a:xfrm>
        </p:spPr>
        <p:txBody>
          <a:bodyPr/>
          <a:lstStyle/>
          <a:p>
            <a:r>
              <a:rPr lang="es-ES" dirty="0"/>
              <a:t>Equipo que cultiva vida en condiciones controladas para crear productos de alto valor.</a:t>
            </a:r>
          </a:p>
          <a:p>
            <a:pPr lvl="1"/>
            <a:r>
              <a:rPr lang="es-ES" dirty="0"/>
              <a:t>Crear </a:t>
            </a:r>
            <a:r>
              <a:rPr lang="es-ES" dirty="0">
                <a:effectLst>
                  <a:outerShdw blurRad="38100" dist="38100" dir="2700000" algn="tl">
                    <a:srgbClr val="000000">
                      <a:alpha val="43137"/>
                    </a:srgbClr>
                  </a:outerShdw>
                </a:effectLst>
              </a:rPr>
              <a:t>medicamentos</a:t>
            </a:r>
            <a:r>
              <a:rPr lang="es-ES" dirty="0"/>
              <a:t> y </a:t>
            </a:r>
            <a:r>
              <a:rPr lang="es-ES" dirty="0">
                <a:effectLst>
                  <a:outerShdw blurRad="38100" dist="38100" dir="2700000" algn="tl">
                    <a:srgbClr val="000000">
                      <a:alpha val="43137"/>
                    </a:srgbClr>
                  </a:outerShdw>
                </a:effectLst>
              </a:rPr>
              <a:t>vacunas</a:t>
            </a:r>
            <a:r>
              <a:rPr lang="es-ES" dirty="0"/>
              <a:t>.</a:t>
            </a:r>
          </a:p>
          <a:p>
            <a:pPr lvl="1"/>
            <a:r>
              <a:rPr lang="es-ES" dirty="0"/>
              <a:t>Producir </a:t>
            </a:r>
            <a:r>
              <a:rPr lang="es-ES" dirty="0">
                <a:effectLst>
                  <a:outerShdw blurRad="38100" dist="38100" dir="2700000" algn="tl">
                    <a:srgbClr val="000000">
                      <a:alpha val="43137"/>
                    </a:srgbClr>
                  </a:outerShdw>
                </a:effectLst>
              </a:rPr>
              <a:t>alimentos</a:t>
            </a:r>
            <a:r>
              <a:rPr lang="es-ES" dirty="0"/>
              <a:t> y </a:t>
            </a:r>
            <a:r>
              <a:rPr lang="es-ES" dirty="0">
                <a:effectLst>
                  <a:outerShdw blurRad="38100" dist="38100" dir="2700000" algn="tl">
                    <a:srgbClr val="000000">
                      <a:alpha val="43137"/>
                    </a:srgbClr>
                  </a:outerShdw>
                </a:effectLst>
              </a:rPr>
              <a:t>bebidas</a:t>
            </a:r>
            <a:r>
              <a:rPr lang="es-ES" dirty="0"/>
              <a:t>.</a:t>
            </a:r>
          </a:p>
          <a:p>
            <a:pPr lvl="1"/>
            <a:r>
              <a:rPr lang="es-ES" dirty="0"/>
              <a:t>Generar </a:t>
            </a:r>
            <a:r>
              <a:rPr lang="es-ES" dirty="0">
                <a:effectLst>
                  <a:outerShdw blurRad="38100" dist="38100" dir="2700000" algn="tl">
                    <a:srgbClr val="000000">
                      <a:alpha val="43137"/>
                    </a:srgbClr>
                  </a:outerShdw>
                </a:effectLst>
              </a:rPr>
              <a:t>biocombustibles</a:t>
            </a:r>
            <a:r>
              <a:rPr lang="es-ES" dirty="0"/>
              <a:t>.</a:t>
            </a:r>
          </a:p>
          <a:p>
            <a:pPr lvl="1"/>
            <a:r>
              <a:rPr lang="es-ES" dirty="0"/>
              <a:t>Validar procesos biotecnológicos.</a:t>
            </a:r>
          </a:p>
          <a:p>
            <a:endParaRPr lang="es-CL" dirty="0"/>
          </a:p>
        </p:txBody>
      </p:sp>
      <p:sp>
        <p:nvSpPr>
          <p:cNvPr id="4" name="Freeform 9">
            <a:extLst>
              <a:ext uri="{FF2B5EF4-FFF2-40B4-BE49-F238E27FC236}">
                <a16:creationId xmlns:a16="http://schemas.microsoft.com/office/drawing/2014/main" id="{B843F56F-1004-13D5-BDFE-55EEF9DCAC39}"/>
              </a:ext>
            </a:extLst>
          </p:cNvPr>
          <p:cNvSpPr/>
          <p:nvPr/>
        </p:nvSpPr>
        <p:spPr>
          <a:xfrm>
            <a:off x="10945091" y="-190973"/>
            <a:ext cx="1246909" cy="1037730"/>
          </a:xfrm>
          <a:custGeom>
            <a:avLst/>
            <a:gdLst/>
            <a:ahLst/>
            <a:cxnLst/>
            <a:rect l="l" t="t" r="r" b="b"/>
            <a:pathLst>
              <a:path w="3460006" h="3460006">
                <a:moveTo>
                  <a:pt x="0" y="0"/>
                </a:moveTo>
                <a:lnTo>
                  <a:pt x="3460006" y="0"/>
                </a:lnTo>
                <a:lnTo>
                  <a:pt x="3460006" y="3460006"/>
                </a:lnTo>
                <a:lnTo>
                  <a:pt x="0" y="3460006"/>
                </a:lnTo>
                <a:lnTo>
                  <a:pt x="0" y="0"/>
                </a:lnTo>
                <a:close/>
              </a:path>
            </a:pathLst>
          </a:custGeom>
          <a:blipFill>
            <a:blip r:embed="rId2"/>
            <a:stretch>
              <a:fillRect/>
            </a:stretch>
          </a:blipFill>
        </p:spPr>
      </p:sp>
      <p:pic>
        <p:nvPicPr>
          <p:cNvPr id="1026" name="Picture 2">
            <a:extLst>
              <a:ext uri="{FF2B5EF4-FFF2-40B4-BE49-F238E27FC236}">
                <a16:creationId xmlns:a16="http://schemas.microsoft.com/office/drawing/2014/main" id="{55BBF297-BE30-A89C-94B6-E280953300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490" y="846758"/>
            <a:ext cx="4729019" cy="583113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1688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0340B03-D758-D449-90ED-0D123829572B}"/>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317E7CDE-131A-2832-13D4-EF56412EC9F9}"/>
              </a:ext>
            </a:extLst>
          </p:cNvPr>
          <p:cNvSpPr>
            <a:spLocks noGrp="1"/>
          </p:cNvSpPr>
          <p:nvPr>
            <p:ph type="title"/>
          </p:nvPr>
        </p:nvSpPr>
        <p:spPr>
          <a:xfrm>
            <a:off x="0" y="1"/>
            <a:ext cx="12192000" cy="655782"/>
          </a:xfrm>
          <a:gradFill flip="none" rotWithShape="1">
            <a:gsLst>
              <a:gs pos="0">
                <a:srgbClr val="1071A9"/>
              </a:gs>
              <a:gs pos="0">
                <a:srgbClr val="6DBC56"/>
              </a:gs>
              <a:gs pos="100000">
                <a:schemeClr val="bg1">
                  <a:shade val="100000"/>
                  <a:satMod val="115000"/>
                </a:schemeClr>
              </a:gs>
            </a:gsLst>
            <a:path path="shape">
              <a:fillToRect l="50000" t="50000" r="50000" b="50000"/>
            </a:path>
            <a:tileRect/>
          </a:gradFill>
          <a:ln>
            <a:noFill/>
          </a:ln>
          <a:effectLst/>
        </p:spPr>
        <p:txBody>
          <a:bodyPr>
            <a:normAutofit fontScale="90000"/>
          </a:bodyPr>
          <a:lstStyle/>
          <a:p>
            <a:r>
              <a:rPr lang="es-ES"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rPr>
              <a:t>Panorama actual</a:t>
            </a:r>
            <a:endParaRPr lang="es-CL" cap="none"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endParaRPr>
          </a:p>
        </p:txBody>
      </p:sp>
      <p:sp>
        <p:nvSpPr>
          <p:cNvPr id="3" name="Marcador de contenido 2">
            <a:extLst>
              <a:ext uri="{FF2B5EF4-FFF2-40B4-BE49-F238E27FC236}">
                <a16:creationId xmlns:a16="http://schemas.microsoft.com/office/drawing/2014/main" id="{F50EA328-DBA4-9754-BDD8-89DBF830D552}"/>
              </a:ext>
            </a:extLst>
          </p:cNvPr>
          <p:cNvSpPr>
            <a:spLocks noGrp="1"/>
          </p:cNvSpPr>
          <p:nvPr>
            <p:ph sz="quarter" idx="13"/>
          </p:nvPr>
        </p:nvSpPr>
        <p:spPr>
          <a:xfrm>
            <a:off x="5514110" y="846756"/>
            <a:ext cx="6677890" cy="6011243"/>
          </a:xfrm>
        </p:spPr>
        <p:txBody>
          <a:bodyPr/>
          <a:lstStyle/>
          <a:p>
            <a:pPr marL="0" indent="0">
              <a:buNone/>
            </a:pPr>
            <a:r>
              <a:rPr lang="es-ES" dirty="0"/>
              <a:t>La biotecnología crece, pero el equipamiento crítico no acompaña. El acceso a </a:t>
            </a:r>
            <a:r>
              <a:rPr lang="es-ES" dirty="0">
                <a:effectLst>
                  <a:outerShdw blurRad="38100" dist="38100" dir="2700000" algn="tl">
                    <a:srgbClr val="000000">
                      <a:alpha val="43137"/>
                    </a:srgbClr>
                  </a:outerShdw>
                </a:effectLst>
              </a:rPr>
              <a:t>biorreactores</a:t>
            </a:r>
            <a:r>
              <a:rPr lang="es-ES" dirty="0"/>
              <a:t> sigue siendo </a:t>
            </a:r>
            <a:r>
              <a:rPr lang="es-ES" dirty="0">
                <a:solidFill>
                  <a:srgbClr val="FF0000"/>
                </a:solidFill>
              </a:rPr>
              <a:t>caro</a:t>
            </a:r>
            <a:r>
              <a:rPr lang="es-ES" dirty="0"/>
              <a:t>, </a:t>
            </a:r>
            <a:r>
              <a:rPr lang="es-ES" dirty="0">
                <a:solidFill>
                  <a:srgbClr val="FF0000"/>
                </a:solidFill>
              </a:rPr>
              <a:t>lento</a:t>
            </a:r>
            <a:r>
              <a:rPr lang="es-ES" dirty="0"/>
              <a:t> y </a:t>
            </a:r>
            <a:r>
              <a:rPr lang="es-ES" dirty="0">
                <a:solidFill>
                  <a:srgbClr val="FF0000"/>
                </a:solidFill>
              </a:rPr>
              <a:t>poco disponible</a:t>
            </a:r>
            <a:r>
              <a:rPr lang="es-ES" dirty="0"/>
              <a:t>, frenando pilotos y escalamiento.</a:t>
            </a:r>
          </a:p>
          <a:p>
            <a:r>
              <a:rPr lang="es-ES" dirty="0"/>
              <a:t>Alto costo de adquisición y gastos de mantención que presionan los presupuestos.</a:t>
            </a:r>
          </a:p>
          <a:p>
            <a:r>
              <a:rPr lang="es-ES" dirty="0"/>
              <a:t>Importaciones lentas (5–10 semanas) y repuestos/garantías inciertos.</a:t>
            </a:r>
          </a:p>
          <a:p>
            <a:r>
              <a:rPr lang="es-ES" dirty="0"/>
              <a:t>Baja disponibilidad en universidades y startups → colas, retrasos y </a:t>
            </a:r>
            <a:r>
              <a:rPr lang="es-ES" dirty="0" err="1"/>
              <a:t>POCs</a:t>
            </a:r>
            <a:r>
              <a:rPr lang="es-ES" dirty="0"/>
              <a:t> cancelados.</a:t>
            </a:r>
            <a:endParaRPr lang="es-CL" dirty="0"/>
          </a:p>
        </p:txBody>
      </p:sp>
      <p:sp>
        <p:nvSpPr>
          <p:cNvPr id="4" name="Freeform 9">
            <a:extLst>
              <a:ext uri="{FF2B5EF4-FFF2-40B4-BE49-F238E27FC236}">
                <a16:creationId xmlns:a16="http://schemas.microsoft.com/office/drawing/2014/main" id="{093ACE82-BEC4-070F-7B30-699368F04CF9}"/>
              </a:ext>
            </a:extLst>
          </p:cNvPr>
          <p:cNvSpPr/>
          <p:nvPr/>
        </p:nvSpPr>
        <p:spPr>
          <a:xfrm>
            <a:off x="10945091" y="-190973"/>
            <a:ext cx="1246909" cy="1037730"/>
          </a:xfrm>
          <a:custGeom>
            <a:avLst/>
            <a:gdLst/>
            <a:ahLst/>
            <a:cxnLst/>
            <a:rect l="l" t="t" r="r" b="b"/>
            <a:pathLst>
              <a:path w="3460006" h="3460006">
                <a:moveTo>
                  <a:pt x="0" y="0"/>
                </a:moveTo>
                <a:lnTo>
                  <a:pt x="3460006" y="0"/>
                </a:lnTo>
                <a:lnTo>
                  <a:pt x="3460006" y="3460006"/>
                </a:lnTo>
                <a:lnTo>
                  <a:pt x="0" y="3460006"/>
                </a:lnTo>
                <a:lnTo>
                  <a:pt x="0" y="0"/>
                </a:lnTo>
                <a:close/>
              </a:path>
            </a:pathLst>
          </a:custGeom>
          <a:blipFill>
            <a:blip r:embed="rId3"/>
            <a:stretch>
              <a:fillRect/>
            </a:stretch>
          </a:blipFill>
        </p:spPr>
      </p:sp>
      <p:pic>
        <p:nvPicPr>
          <p:cNvPr id="1026" name="Picture 2">
            <a:extLst>
              <a:ext uri="{FF2B5EF4-FFF2-40B4-BE49-F238E27FC236}">
                <a16:creationId xmlns:a16="http://schemas.microsoft.com/office/drawing/2014/main" id="{989D4B10-C604-9F69-3CEF-9F26FD92174F}"/>
              </a:ext>
            </a:extLst>
          </p:cNvPr>
          <p:cNvPicPr>
            <a:picLocks noChangeAspect="1" noChangeArrowheads="1"/>
          </p:cNvPicPr>
          <p:nvPr/>
        </p:nvPicPr>
        <p:blipFill>
          <a:blip r:embed="rId4">
            <a:extLst>
              <a:ext uri="{96DAC541-7B7A-43D3-8B79-37D633B846F1}">
                <asvg:svgBlip xmlns:asvg="http://schemas.microsoft.com/office/drawing/2016/SVG/main" r:embed="rId5"/>
              </a:ext>
            </a:extLst>
          </a:blip>
          <a:srcRect/>
          <a:stretch/>
        </p:blipFill>
        <p:spPr bwMode="auto">
          <a:xfrm>
            <a:off x="175490" y="1084082"/>
            <a:ext cx="4729019" cy="539213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1222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93A67BA-3EC0-4F41-A991-7E5D46926597}"/>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494FB11D-F7DA-6DEE-3B49-58DBD81F0963}"/>
              </a:ext>
            </a:extLst>
          </p:cNvPr>
          <p:cNvSpPr>
            <a:spLocks noGrp="1"/>
          </p:cNvSpPr>
          <p:nvPr>
            <p:ph type="title"/>
          </p:nvPr>
        </p:nvSpPr>
        <p:spPr>
          <a:xfrm>
            <a:off x="0" y="1"/>
            <a:ext cx="12192000" cy="655782"/>
          </a:xfrm>
          <a:gradFill flip="none" rotWithShape="1">
            <a:gsLst>
              <a:gs pos="0">
                <a:srgbClr val="1071A9"/>
              </a:gs>
              <a:gs pos="0">
                <a:srgbClr val="6DBC56"/>
              </a:gs>
              <a:gs pos="100000">
                <a:schemeClr val="bg1">
                  <a:shade val="100000"/>
                  <a:satMod val="115000"/>
                </a:schemeClr>
              </a:gs>
            </a:gsLst>
            <a:path path="shape">
              <a:fillToRect l="50000" t="50000" r="50000" b="50000"/>
            </a:path>
            <a:tileRect/>
          </a:gradFill>
          <a:ln>
            <a:noFill/>
          </a:ln>
          <a:effectLst/>
        </p:spPr>
        <p:txBody>
          <a:bodyPr>
            <a:normAutofit fontScale="90000"/>
          </a:bodyPr>
          <a:lstStyle/>
          <a:p>
            <a:r>
              <a:rPr lang="es-ES"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rPr>
              <a:t>Brecha y su impacto</a:t>
            </a:r>
            <a:endParaRPr lang="es-CL" cap="none"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endParaRPr>
          </a:p>
        </p:txBody>
      </p:sp>
      <p:sp>
        <p:nvSpPr>
          <p:cNvPr id="3" name="Marcador de contenido 2">
            <a:extLst>
              <a:ext uri="{FF2B5EF4-FFF2-40B4-BE49-F238E27FC236}">
                <a16:creationId xmlns:a16="http://schemas.microsoft.com/office/drawing/2014/main" id="{A4CBE1C5-5D82-D6DC-D878-E629F7FD0AE9}"/>
              </a:ext>
            </a:extLst>
          </p:cNvPr>
          <p:cNvSpPr>
            <a:spLocks noGrp="1"/>
          </p:cNvSpPr>
          <p:nvPr>
            <p:ph sz="quarter" idx="13"/>
          </p:nvPr>
        </p:nvSpPr>
        <p:spPr>
          <a:xfrm>
            <a:off x="5514110" y="846756"/>
            <a:ext cx="6677890" cy="6011243"/>
          </a:xfrm>
        </p:spPr>
        <p:txBody>
          <a:bodyPr>
            <a:normAutofit/>
          </a:bodyPr>
          <a:lstStyle/>
          <a:p>
            <a:pPr marL="0" indent="0">
              <a:buNone/>
            </a:pPr>
            <a:r>
              <a:rPr lang="es-ES" dirty="0"/>
              <a:t>El costo y la falta de soporte local frenan la ciencia aplicada y el escalamiento.</a:t>
            </a:r>
          </a:p>
          <a:p>
            <a:r>
              <a:rPr lang="es-ES" b="1" dirty="0"/>
              <a:t>Precio inalcanzable</a:t>
            </a:r>
            <a:r>
              <a:rPr lang="es-ES" dirty="0"/>
              <a:t>: </a:t>
            </a:r>
            <a:r>
              <a:rPr lang="es-ES" dirty="0">
                <a:effectLst>
                  <a:outerShdw blurRad="38100" dist="38100" dir="2700000" algn="tl">
                    <a:srgbClr val="000000">
                      <a:alpha val="43137"/>
                    </a:srgbClr>
                  </a:outerShdw>
                </a:effectLst>
              </a:rPr>
              <a:t>biorreactor</a:t>
            </a:r>
            <a:r>
              <a:rPr lang="es-ES" dirty="0"/>
              <a:t> 5–15 L = </a:t>
            </a:r>
            <a:r>
              <a:rPr lang="es-ES" dirty="0">
                <a:solidFill>
                  <a:srgbClr val="FF0000"/>
                </a:solidFill>
              </a:rPr>
              <a:t>USD 20–120 mil (+impuestos) </a:t>
            </a:r>
            <a:r>
              <a:rPr lang="es-ES" dirty="0"/>
              <a:t>y poco soporte local.</a:t>
            </a:r>
          </a:p>
          <a:p>
            <a:r>
              <a:rPr lang="es-ES" b="1" dirty="0"/>
              <a:t>Acceso limitado</a:t>
            </a:r>
            <a:r>
              <a:rPr lang="es-ES" dirty="0"/>
              <a:t>: </a:t>
            </a:r>
            <a:r>
              <a:rPr lang="es-ES" dirty="0" err="1"/>
              <a:t>farma</a:t>
            </a:r>
            <a:r>
              <a:rPr lang="es-ES" dirty="0"/>
              <a:t>, </a:t>
            </a:r>
            <a:r>
              <a:rPr lang="es-ES" dirty="0" err="1"/>
              <a:t>bioinsumos</a:t>
            </a:r>
            <a:r>
              <a:rPr lang="es-ES" dirty="0"/>
              <a:t> y alimentos funcionales crecen, pero los equipos están concentrados; </a:t>
            </a:r>
            <a:r>
              <a:rPr lang="es-ES" dirty="0">
                <a:solidFill>
                  <a:srgbClr val="FF0000"/>
                </a:solidFill>
              </a:rPr>
              <a:t>pymes y </a:t>
            </a:r>
            <a:r>
              <a:rPr lang="es-ES" dirty="0" err="1">
                <a:solidFill>
                  <a:srgbClr val="FF0000"/>
                </a:solidFill>
              </a:rPr>
              <a:t>labs</a:t>
            </a:r>
            <a:r>
              <a:rPr lang="es-ES" dirty="0">
                <a:solidFill>
                  <a:srgbClr val="FF0000"/>
                </a:solidFill>
              </a:rPr>
              <a:t> quedan fuera.</a:t>
            </a:r>
          </a:p>
          <a:p>
            <a:r>
              <a:rPr lang="es-ES" b="1" dirty="0"/>
              <a:t>Valor perdido hoy</a:t>
            </a:r>
            <a:r>
              <a:rPr lang="es-ES" dirty="0"/>
              <a:t>: sin acceso se improvisa → </a:t>
            </a:r>
            <a:r>
              <a:rPr lang="es-ES" dirty="0">
                <a:solidFill>
                  <a:srgbClr val="FF0000"/>
                </a:solidFill>
              </a:rPr>
              <a:t>datos débiles, menos pilotos y transferencia lenta</a:t>
            </a:r>
            <a:r>
              <a:rPr lang="es-ES" dirty="0"/>
              <a:t>.</a:t>
            </a:r>
            <a:endParaRPr lang="es-CL" dirty="0"/>
          </a:p>
        </p:txBody>
      </p:sp>
      <p:sp>
        <p:nvSpPr>
          <p:cNvPr id="4" name="Freeform 9">
            <a:extLst>
              <a:ext uri="{FF2B5EF4-FFF2-40B4-BE49-F238E27FC236}">
                <a16:creationId xmlns:a16="http://schemas.microsoft.com/office/drawing/2014/main" id="{9684763B-D948-4377-6690-00C1C2D35CCD}"/>
              </a:ext>
            </a:extLst>
          </p:cNvPr>
          <p:cNvSpPr/>
          <p:nvPr/>
        </p:nvSpPr>
        <p:spPr>
          <a:xfrm>
            <a:off x="10945091" y="-190973"/>
            <a:ext cx="1246909" cy="1037730"/>
          </a:xfrm>
          <a:custGeom>
            <a:avLst/>
            <a:gdLst/>
            <a:ahLst/>
            <a:cxnLst/>
            <a:rect l="l" t="t" r="r" b="b"/>
            <a:pathLst>
              <a:path w="3460006" h="3460006">
                <a:moveTo>
                  <a:pt x="0" y="0"/>
                </a:moveTo>
                <a:lnTo>
                  <a:pt x="3460006" y="0"/>
                </a:lnTo>
                <a:lnTo>
                  <a:pt x="3460006" y="3460006"/>
                </a:lnTo>
                <a:lnTo>
                  <a:pt x="0" y="3460006"/>
                </a:lnTo>
                <a:lnTo>
                  <a:pt x="0" y="0"/>
                </a:lnTo>
                <a:close/>
              </a:path>
            </a:pathLst>
          </a:custGeom>
          <a:blipFill>
            <a:blip r:embed="rId2"/>
            <a:stretch>
              <a:fillRect/>
            </a:stretch>
          </a:blipFill>
        </p:spPr>
      </p:sp>
      <p:pic>
        <p:nvPicPr>
          <p:cNvPr id="1026" name="Picture 2">
            <a:extLst>
              <a:ext uri="{FF2B5EF4-FFF2-40B4-BE49-F238E27FC236}">
                <a16:creationId xmlns:a16="http://schemas.microsoft.com/office/drawing/2014/main" id="{1A7A552B-91D4-2161-D450-4BE2CCB8F5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175490" y="1988943"/>
            <a:ext cx="4729019" cy="354676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4779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43364B3-ECEE-0334-F81D-186526CEA12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88FC856-9E8F-BF3D-73C8-5435F4F009E4}"/>
              </a:ext>
            </a:extLst>
          </p:cNvPr>
          <p:cNvSpPr>
            <a:spLocks noGrp="1"/>
          </p:cNvSpPr>
          <p:nvPr>
            <p:ph type="title"/>
          </p:nvPr>
        </p:nvSpPr>
        <p:spPr>
          <a:xfrm>
            <a:off x="0" y="1"/>
            <a:ext cx="12192000" cy="655782"/>
          </a:xfrm>
          <a:gradFill flip="none" rotWithShape="1">
            <a:gsLst>
              <a:gs pos="0">
                <a:srgbClr val="1071A9"/>
              </a:gs>
              <a:gs pos="0">
                <a:srgbClr val="6DBC56"/>
              </a:gs>
              <a:gs pos="100000">
                <a:schemeClr val="bg1">
                  <a:shade val="100000"/>
                  <a:satMod val="115000"/>
                </a:schemeClr>
              </a:gs>
            </a:gsLst>
            <a:path path="shape">
              <a:fillToRect l="50000" t="50000" r="50000" b="50000"/>
            </a:path>
            <a:tileRect/>
          </a:gradFill>
          <a:ln>
            <a:noFill/>
          </a:ln>
          <a:effectLst/>
        </p:spPr>
        <p:txBody>
          <a:bodyPr>
            <a:normAutofit fontScale="90000"/>
          </a:bodyPr>
          <a:lstStyle/>
          <a:p>
            <a:r>
              <a:rPr lang="es-ES"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rPr>
              <a:t>¿Hay alguna solución?</a:t>
            </a:r>
            <a:endParaRPr lang="es-CL" cap="none"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endParaRPr>
          </a:p>
        </p:txBody>
      </p:sp>
      <p:sp>
        <p:nvSpPr>
          <p:cNvPr id="3" name="Marcador de contenido 2">
            <a:extLst>
              <a:ext uri="{FF2B5EF4-FFF2-40B4-BE49-F238E27FC236}">
                <a16:creationId xmlns:a16="http://schemas.microsoft.com/office/drawing/2014/main" id="{D49ED658-796A-B655-FDE9-6A7A0F601278}"/>
              </a:ext>
            </a:extLst>
          </p:cNvPr>
          <p:cNvSpPr>
            <a:spLocks noGrp="1"/>
          </p:cNvSpPr>
          <p:nvPr>
            <p:ph sz="quarter" idx="13"/>
          </p:nvPr>
        </p:nvSpPr>
        <p:spPr>
          <a:xfrm>
            <a:off x="5514110" y="846756"/>
            <a:ext cx="6677890" cy="6011243"/>
          </a:xfrm>
        </p:spPr>
        <p:txBody>
          <a:bodyPr/>
          <a:lstStyle/>
          <a:p>
            <a:pPr marL="0" indent="0">
              <a:buNone/>
            </a:pPr>
            <a:r>
              <a:rPr lang="es-ES" b="1" dirty="0">
                <a:effectLst>
                  <a:outerShdw blurRad="38100" dist="38100" dir="2700000" algn="tl">
                    <a:srgbClr val="000000">
                      <a:alpha val="43137"/>
                    </a:srgbClr>
                  </a:outerShdw>
                </a:effectLst>
              </a:rPr>
              <a:t>Si</a:t>
            </a:r>
            <a:r>
              <a:rPr lang="es-ES" dirty="0"/>
              <a:t>. </a:t>
            </a:r>
            <a:r>
              <a:rPr lang="es-ES" dirty="0">
                <a:solidFill>
                  <a:schemeClr val="accent6">
                    <a:lumMod val="50000"/>
                  </a:schemeClr>
                </a:solidFill>
                <a:effectLst>
                  <a:outerShdw blurRad="38100" dist="38100" dir="2700000" algn="tl">
                    <a:srgbClr val="000000">
                      <a:alpha val="43137"/>
                    </a:srgbClr>
                  </a:outerShdw>
                </a:effectLst>
              </a:rPr>
              <a:t>Fabricar en Chile </a:t>
            </a:r>
            <a:r>
              <a:rPr lang="es-ES" dirty="0"/>
              <a:t>= más acceso y menos costo</a:t>
            </a:r>
          </a:p>
          <a:p>
            <a:r>
              <a:rPr lang="es-ES" b="1" dirty="0"/>
              <a:t>Impresión 3D y PCB propias </a:t>
            </a:r>
            <a:r>
              <a:rPr lang="es-ES" dirty="0"/>
              <a:t>→ sin gastos de importación ni esperas.</a:t>
            </a:r>
          </a:p>
          <a:p>
            <a:r>
              <a:rPr lang="es-ES" b="1" dirty="0"/>
              <a:t>Soporte local inmediato </a:t>
            </a:r>
            <a:r>
              <a:rPr lang="es-ES" dirty="0"/>
              <a:t>→ repuestos y mantenimiento al instante.</a:t>
            </a:r>
          </a:p>
          <a:p>
            <a:r>
              <a:rPr lang="es-ES" b="1" dirty="0"/>
              <a:t>Mejoras rápidas y a medida </a:t>
            </a:r>
            <a:r>
              <a:rPr lang="es-ES" dirty="0"/>
              <a:t>→ adaptadas a cada usuario.</a:t>
            </a:r>
          </a:p>
          <a:p>
            <a:r>
              <a:rPr lang="es-ES" b="1" dirty="0"/>
              <a:t>Impulso a la industria emergente </a:t>
            </a:r>
            <a:r>
              <a:rPr lang="es-ES" dirty="0"/>
              <a:t>→ más equipos para universidades, escuelas y startups, abriendo nuevos mercados.</a:t>
            </a:r>
            <a:endParaRPr lang="es-CL" dirty="0"/>
          </a:p>
        </p:txBody>
      </p:sp>
      <p:sp>
        <p:nvSpPr>
          <p:cNvPr id="4" name="Freeform 9">
            <a:extLst>
              <a:ext uri="{FF2B5EF4-FFF2-40B4-BE49-F238E27FC236}">
                <a16:creationId xmlns:a16="http://schemas.microsoft.com/office/drawing/2014/main" id="{8787247A-AB60-E9DD-BCA5-ED441A63899E}"/>
              </a:ext>
            </a:extLst>
          </p:cNvPr>
          <p:cNvSpPr/>
          <p:nvPr/>
        </p:nvSpPr>
        <p:spPr>
          <a:xfrm>
            <a:off x="10945091" y="-190973"/>
            <a:ext cx="1246909" cy="1037730"/>
          </a:xfrm>
          <a:custGeom>
            <a:avLst/>
            <a:gdLst/>
            <a:ahLst/>
            <a:cxnLst/>
            <a:rect l="l" t="t" r="r" b="b"/>
            <a:pathLst>
              <a:path w="3460006" h="3460006">
                <a:moveTo>
                  <a:pt x="0" y="0"/>
                </a:moveTo>
                <a:lnTo>
                  <a:pt x="3460006" y="0"/>
                </a:lnTo>
                <a:lnTo>
                  <a:pt x="3460006" y="3460006"/>
                </a:lnTo>
                <a:lnTo>
                  <a:pt x="0" y="3460006"/>
                </a:lnTo>
                <a:lnTo>
                  <a:pt x="0" y="0"/>
                </a:lnTo>
                <a:close/>
              </a:path>
            </a:pathLst>
          </a:custGeom>
          <a:blipFill>
            <a:blip r:embed="rId2"/>
            <a:stretch>
              <a:fillRect/>
            </a:stretch>
          </a:blipFill>
        </p:spPr>
      </p:sp>
      <p:pic>
        <p:nvPicPr>
          <p:cNvPr id="1026" name="Picture 2">
            <a:extLst>
              <a:ext uri="{FF2B5EF4-FFF2-40B4-BE49-F238E27FC236}">
                <a16:creationId xmlns:a16="http://schemas.microsoft.com/office/drawing/2014/main" id="{C5AAB626-F476-FD21-FB4C-11ABA7B366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175490" y="924914"/>
            <a:ext cx="4729019" cy="567482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0322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2AB7AFA-0355-02B9-CE53-E1FCE37668EA}"/>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55A9AC9-CE60-683D-B153-19E013E6249A}"/>
              </a:ext>
            </a:extLst>
          </p:cNvPr>
          <p:cNvSpPr>
            <a:spLocks noGrp="1"/>
          </p:cNvSpPr>
          <p:nvPr>
            <p:ph type="title"/>
          </p:nvPr>
        </p:nvSpPr>
        <p:spPr>
          <a:xfrm>
            <a:off x="0" y="1"/>
            <a:ext cx="12192000" cy="655782"/>
          </a:xfrm>
          <a:gradFill flip="none" rotWithShape="1">
            <a:gsLst>
              <a:gs pos="0">
                <a:srgbClr val="1071A9"/>
              </a:gs>
              <a:gs pos="0">
                <a:srgbClr val="6DBC56"/>
              </a:gs>
              <a:gs pos="100000">
                <a:schemeClr val="bg1">
                  <a:shade val="100000"/>
                  <a:satMod val="115000"/>
                </a:schemeClr>
              </a:gs>
            </a:gsLst>
            <a:path path="shape">
              <a:fillToRect l="50000" t="50000" r="50000" b="50000"/>
            </a:path>
            <a:tileRect/>
          </a:gradFill>
          <a:ln>
            <a:noFill/>
          </a:ln>
          <a:effectLst/>
        </p:spPr>
        <p:txBody>
          <a:bodyPr>
            <a:normAutofit fontScale="90000"/>
          </a:bodyPr>
          <a:lstStyle/>
          <a:p>
            <a:r>
              <a:rPr lang="es-ES"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rPr>
              <a:t>No solo fabricar REIMAGINAR…</a:t>
            </a:r>
            <a:endParaRPr lang="es-CL" cap="none"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endParaRPr>
          </a:p>
        </p:txBody>
      </p:sp>
      <p:sp>
        <p:nvSpPr>
          <p:cNvPr id="3" name="Marcador de contenido 2">
            <a:extLst>
              <a:ext uri="{FF2B5EF4-FFF2-40B4-BE49-F238E27FC236}">
                <a16:creationId xmlns:a16="http://schemas.microsoft.com/office/drawing/2014/main" id="{6D03995F-AFD5-56D0-EB86-3225263D6310}"/>
              </a:ext>
            </a:extLst>
          </p:cNvPr>
          <p:cNvSpPr>
            <a:spLocks noGrp="1"/>
          </p:cNvSpPr>
          <p:nvPr>
            <p:ph sz="quarter" idx="13"/>
          </p:nvPr>
        </p:nvSpPr>
        <p:spPr>
          <a:xfrm>
            <a:off x="5514110" y="846756"/>
            <a:ext cx="6677890" cy="6011243"/>
          </a:xfrm>
        </p:spPr>
        <p:txBody>
          <a:bodyPr>
            <a:normAutofit/>
          </a:bodyPr>
          <a:lstStyle/>
          <a:p>
            <a:pPr marL="0" indent="0" algn="just">
              <a:buNone/>
            </a:pPr>
            <a:r>
              <a:rPr lang="es-ES" dirty="0"/>
              <a:t>No buscamos solo copiar lo que existe queremos </a:t>
            </a:r>
            <a:r>
              <a:rPr lang="es-ES" dirty="0">
                <a:effectLst>
                  <a:outerShdw blurRad="38100" dist="38100" dir="2700000" algn="tl">
                    <a:srgbClr val="000000">
                      <a:alpha val="43137"/>
                    </a:srgbClr>
                  </a:outerShdw>
                </a:effectLst>
              </a:rPr>
              <a:t>repensar el </a:t>
            </a:r>
            <a:r>
              <a:rPr lang="es-ES" b="1" dirty="0">
                <a:effectLst>
                  <a:outerShdw blurRad="38100" dist="38100" dir="2700000" algn="tl">
                    <a:srgbClr val="000000">
                      <a:alpha val="43137"/>
                    </a:srgbClr>
                  </a:outerShdw>
                </a:effectLst>
              </a:rPr>
              <a:t>biorreactor</a:t>
            </a:r>
            <a:r>
              <a:rPr lang="es-ES" dirty="0"/>
              <a:t> desde cero.</a:t>
            </a:r>
          </a:p>
          <a:p>
            <a:r>
              <a:rPr lang="es-ES" dirty="0"/>
              <a:t>Transformar un mercado elitista y estancado en uno </a:t>
            </a:r>
            <a:r>
              <a:rPr lang="es-ES" b="1" dirty="0">
                <a:solidFill>
                  <a:schemeClr val="accent6">
                    <a:lumMod val="50000"/>
                  </a:schemeClr>
                </a:solidFill>
              </a:rPr>
              <a:t>abierto</a:t>
            </a:r>
            <a:r>
              <a:rPr lang="es-ES" dirty="0"/>
              <a:t> y </a:t>
            </a:r>
            <a:r>
              <a:rPr lang="es-ES" b="1" dirty="0">
                <a:solidFill>
                  <a:schemeClr val="accent6">
                    <a:lumMod val="50000"/>
                  </a:schemeClr>
                </a:solidFill>
              </a:rPr>
              <a:t>dinámico</a:t>
            </a:r>
            <a:r>
              <a:rPr lang="es-ES" dirty="0"/>
              <a:t>.</a:t>
            </a:r>
          </a:p>
          <a:p>
            <a:r>
              <a:rPr lang="es-ES" dirty="0"/>
              <a:t>Usaremos de </a:t>
            </a:r>
            <a:r>
              <a:rPr lang="es-ES" b="1" dirty="0">
                <a:solidFill>
                  <a:schemeClr val="accent6">
                    <a:lumMod val="50000"/>
                  </a:schemeClr>
                </a:solidFill>
              </a:rPr>
              <a:t>fabricación aditiva </a:t>
            </a:r>
            <a:r>
              <a:rPr lang="es-ES" dirty="0"/>
              <a:t>(impresión 3D + PCB propia) para rediseñar con libertad y sin barreras de costos.</a:t>
            </a:r>
          </a:p>
          <a:p>
            <a:r>
              <a:rPr lang="es-ES" dirty="0"/>
              <a:t>Soluciones más accesibles, tecnológicas y competitivas para posicionarnos como referente local..</a:t>
            </a:r>
            <a:endParaRPr lang="es-CL" dirty="0"/>
          </a:p>
        </p:txBody>
      </p:sp>
      <p:sp>
        <p:nvSpPr>
          <p:cNvPr id="4" name="Freeform 9">
            <a:extLst>
              <a:ext uri="{FF2B5EF4-FFF2-40B4-BE49-F238E27FC236}">
                <a16:creationId xmlns:a16="http://schemas.microsoft.com/office/drawing/2014/main" id="{471B9B2A-BB4B-9A3C-1BFE-6CCFC39336A1}"/>
              </a:ext>
            </a:extLst>
          </p:cNvPr>
          <p:cNvSpPr/>
          <p:nvPr/>
        </p:nvSpPr>
        <p:spPr>
          <a:xfrm>
            <a:off x="10945091" y="-190973"/>
            <a:ext cx="1246909" cy="1037730"/>
          </a:xfrm>
          <a:custGeom>
            <a:avLst/>
            <a:gdLst/>
            <a:ahLst/>
            <a:cxnLst/>
            <a:rect l="l" t="t" r="r" b="b"/>
            <a:pathLst>
              <a:path w="3460006" h="3460006">
                <a:moveTo>
                  <a:pt x="0" y="0"/>
                </a:moveTo>
                <a:lnTo>
                  <a:pt x="3460006" y="0"/>
                </a:lnTo>
                <a:lnTo>
                  <a:pt x="3460006" y="3460006"/>
                </a:lnTo>
                <a:lnTo>
                  <a:pt x="0" y="3460006"/>
                </a:lnTo>
                <a:lnTo>
                  <a:pt x="0" y="0"/>
                </a:lnTo>
                <a:close/>
              </a:path>
            </a:pathLst>
          </a:custGeom>
          <a:blipFill>
            <a:blip r:embed="rId2"/>
            <a:stretch>
              <a:fillRect/>
            </a:stretch>
          </a:blipFill>
        </p:spPr>
      </p:sp>
      <p:pic>
        <p:nvPicPr>
          <p:cNvPr id="1026" name="Picture 2">
            <a:extLst>
              <a:ext uri="{FF2B5EF4-FFF2-40B4-BE49-F238E27FC236}">
                <a16:creationId xmlns:a16="http://schemas.microsoft.com/office/drawing/2014/main" id="{44435D17-4711-1B76-B559-4178A2AE7C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779004" y="846758"/>
            <a:ext cx="3521991" cy="583113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6" name="CuadroTexto 5">
            <a:extLst>
              <a:ext uri="{FF2B5EF4-FFF2-40B4-BE49-F238E27FC236}">
                <a16:creationId xmlns:a16="http://schemas.microsoft.com/office/drawing/2014/main" id="{D1CEFEE2-0449-EA48-791E-321F61EC2706}"/>
              </a:ext>
            </a:extLst>
          </p:cNvPr>
          <p:cNvSpPr txBox="1"/>
          <p:nvPr/>
        </p:nvSpPr>
        <p:spPr>
          <a:xfrm>
            <a:off x="5700782" y="5688078"/>
            <a:ext cx="6304546" cy="923330"/>
          </a:xfrm>
          <a:prstGeom prst="rect">
            <a:avLst/>
          </a:prstGeom>
        </p:spPr>
        <p:style>
          <a:lnRef idx="0">
            <a:schemeClr val="accent6"/>
          </a:lnRef>
          <a:fillRef idx="3">
            <a:schemeClr val="accent6"/>
          </a:fillRef>
          <a:effectRef idx="3">
            <a:schemeClr val="accent6"/>
          </a:effectRef>
          <a:fontRef idx="minor">
            <a:schemeClr val="lt1"/>
          </a:fontRef>
        </p:style>
        <p:txBody>
          <a:bodyPr wrap="square">
            <a:spAutoFit/>
          </a:bodyPr>
          <a:lstStyle/>
          <a:p>
            <a:r>
              <a:rPr lang="es-ES" b="1" dirty="0"/>
              <a:t>“Si unas zapatillas hacen que un niño sueñe con ser futbolista, un biorreactor accesible puede hacer que sueñe con ser científico.”</a:t>
            </a:r>
            <a:endParaRPr lang="es-CL" b="1" dirty="0"/>
          </a:p>
        </p:txBody>
      </p:sp>
    </p:spTree>
    <p:extLst>
      <p:ext uri="{BB962C8B-B14F-4D97-AF65-F5344CB8AC3E}">
        <p14:creationId xmlns:p14="http://schemas.microsoft.com/office/powerpoint/2010/main" val="8440436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9A15DA4-B499-695A-8992-3E3C998E7D17}"/>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2ECD199D-5A37-02DD-1C22-1DF0C79BB243}"/>
              </a:ext>
            </a:extLst>
          </p:cNvPr>
          <p:cNvSpPr>
            <a:spLocks noGrp="1"/>
          </p:cNvSpPr>
          <p:nvPr>
            <p:ph type="title"/>
          </p:nvPr>
        </p:nvSpPr>
        <p:spPr>
          <a:xfrm>
            <a:off x="0" y="1"/>
            <a:ext cx="12192000" cy="655782"/>
          </a:xfrm>
          <a:gradFill flip="none" rotWithShape="1">
            <a:gsLst>
              <a:gs pos="0">
                <a:srgbClr val="1071A9"/>
              </a:gs>
              <a:gs pos="0">
                <a:srgbClr val="6DBC56"/>
              </a:gs>
              <a:gs pos="100000">
                <a:schemeClr val="bg1">
                  <a:shade val="100000"/>
                  <a:satMod val="115000"/>
                </a:schemeClr>
              </a:gs>
            </a:gsLst>
            <a:path path="shape">
              <a:fillToRect l="50000" t="50000" r="50000" b="50000"/>
            </a:path>
            <a:tileRect/>
          </a:gradFill>
          <a:ln>
            <a:noFill/>
          </a:ln>
          <a:effectLst/>
        </p:spPr>
        <p:txBody>
          <a:bodyPr>
            <a:normAutofit fontScale="90000"/>
          </a:bodyPr>
          <a:lstStyle/>
          <a:p>
            <a:r>
              <a:rPr lang="es-ES"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rPr>
              <a:t>Propuesta de valor</a:t>
            </a:r>
            <a:endParaRPr lang="es-CL" cap="none" dirty="0">
              <a:ln w="0"/>
              <a:solidFill>
                <a:schemeClr val="tx1">
                  <a:lumMod val="95000"/>
                  <a:lumOff val="5000"/>
                </a:schemeClr>
              </a:solidFill>
              <a:effectLst>
                <a:outerShdw blurRad="38100" dist="19050" dir="2700000" algn="tl" rotWithShape="0">
                  <a:schemeClr val="dk1">
                    <a:alpha val="40000"/>
                  </a:schemeClr>
                </a:outerShdw>
              </a:effectLst>
              <a:latin typeface="Montserrat" panose="00000500000000000000" pitchFamily="2" charset="0"/>
            </a:endParaRPr>
          </a:p>
        </p:txBody>
      </p:sp>
      <p:sp>
        <p:nvSpPr>
          <p:cNvPr id="3" name="Marcador de contenido 2">
            <a:extLst>
              <a:ext uri="{FF2B5EF4-FFF2-40B4-BE49-F238E27FC236}">
                <a16:creationId xmlns:a16="http://schemas.microsoft.com/office/drawing/2014/main" id="{FD1B9440-56B5-D440-0552-CAEB5F9A2910}"/>
              </a:ext>
            </a:extLst>
          </p:cNvPr>
          <p:cNvSpPr>
            <a:spLocks noGrp="1"/>
          </p:cNvSpPr>
          <p:nvPr>
            <p:ph sz="quarter" idx="13"/>
          </p:nvPr>
        </p:nvSpPr>
        <p:spPr>
          <a:xfrm>
            <a:off x="5514110" y="846756"/>
            <a:ext cx="6677890" cy="6011243"/>
          </a:xfrm>
        </p:spPr>
        <p:txBody>
          <a:bodyPr/>
          <a:lstStyle/>
          <a:p>
            <a:r>
              <a:rPr lang="es-ES" dirty="0"/>
              <a:t>De piezas aisladas que interactúan, convertirlo en un ECOSISTEMA DIGITAL, donde todos los componentes se encuentren integrados, llevando todo al siguiente nivel para ello utilizaremos conceptos de arquitectura de software como hardware basándonos en tecnologías </a:t>
            </a:r>
          </a:p>
          <a:p>
            <a:endParaRPr lang="es-ES" dirty="0"/>
          </a:p>
          <a:p>
            <a:r>
              <a:rPr lang="es-ES" dirty="0"/>
              <a:t>&lt;en construcción&gt;</a:t>
            </a:r>
          </a:p>
          <a:p>
            <a:endParaRPr lang="es-CL" dirty="0"/>
          </a:p>
        </p:txBody>
      </p:sp>
      <p:sp>
        <p:nvSpPr>
          <p:cNvPr id="4" name="Freeform 9">
            <a:extLst>
              <a:ext uri="{FF2B5EF4-FFF2-40B4-BE49-F238E27FC236}">
                <a16:creationId xmlns:a16="http://schemas.microsoft.com/office/drawing/2014/main" id="{9A611089-2743-9215-9175-5931973370AF}"/>
              </a:ext>
            </a:extLst>
          </p:cNvPr>
          <p:cNvSpPr/>
          <p:nvPr/>
        </p:nvSpPr>
        <p:spPr>
          <a:xfrm>
            <a:off x="10945091" y="-190973"/>
            <a:ext cx="1246909" cy="1037730"/>
          </a:xfrm>
          <a:custGeom>
            <a:avLst/>
            <a:gdLst/>
            <a:ahLst/>
            <a:cxnLst/>
            <a:rect l="l" t="t" r="r" b="b"/>
            <a:pathLst>
              <a:path w="3460006" h="3460006">
                <a:moveTo>
                  <a:pt x="0" y="0"/>
                </a:moveTo>
                <a:lnTo>
                  <a:pt x="3460006" y="0"/>
                </a:lnTo>
                <a:lnTo>
                  <a:pt x="3460006" y="3460006"/>
                </a:lnTo>
                <a:lnTo>
                  <a:pt x="0" y="3460006"/>
                </a:lnTo>
                <a:lnTo>
                  <a:pt x="0" y="0"/>
                </a:lnTo>
                <a:close/>
              </a:path>
            </a:pathLst>
          </a:custGeom>
          <a:blipFill>
            <a:blip r:embed="rId2"/>
            <a:stretch>
              <a:fillRect/>
            </a:stretch>
          </a:blipFill>
        </p:spPr>
      </p:sp>
      <p:pic>
        <p:nvPicPr>
          <p:cNvPr id="1026" name="Picture 2">
            <a:extLst>
              <a:ext uri="{FF2B5EF4-FFF2-40B4-BE49-F238E27FC236}">
                <a16:creationId xmlns:a16="http://schemas.microsoft.com/office/drawing/2014/main" id="{7751264C-DF88-BF6F-0A11-013A1C5A49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490" y="846758"/>
            <a:ext cx="4729019" cy="583113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9638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D8C6107-0151-D347-096D-B4C1F62C242C}"/>
              </a:ext>
            </a:extLst>
          </p:cNvPr>
          <p:cNvSpPr>
            <a:spLocks noGrp="1"/>
          </p:cNvSpPr>
          <p:nvPr>
            <p:ph type="title"/>
          </p:nvPr>
        </p:nvSpPr>
        <p:spPr/>
        <p:txBody>
          <a:bodyPr/>
          <a:lstStyle/>
          <a:p>
            <a:endParaRPr lang="es-CL" dirty="0"/>
          </a:p>
        </p:txBody>
      </p:sp>
      <p:sp>
        <p:nvSpPr>
          <p:cNvPr id="3" name="Marcador de contenido 2">
            <a:extLst>
              <a:ext uri="{FF2B5EF4-FFF2-40B4-BE49-F238E27FC236}">
                <a16:creationId xmlns:a16="http://schemas.microsoft.com/office/drawing/2014/main" id="{E4056284-A702-2E3B-E85A-B8452FB7AF15}"/>
              </a:ext>
            </a:extLst>
          </p:cNvPr>
          <p:cNvSpPr>
            <a:spLocks noGrp="1"/>
          </p:cNvSpPr>
          <p:nvPr>
            <p:ph sz="quarter" idx="13"/>
          </p:nvPr>
        </p:nvSpPr>
        <p:spPr/>
        <p:txBody>
          <a:bodyPr/>
          <a:lstStyle/>
          <a:p>
            <a:endParaRPr lang="es-CL" dirty="0"/>
          </a:p>
        </p:txBody>
      </p:sp>
    </p:spTree>
    <p:extLst>
      <p:ext uri="{BB962C8B-B14F-4D97-AF65-F5344CB8AC3E}">
        <p14:creationId xmlns:p14="http://schemas.microsoft.com/office/powerpoint/2010/main" val="871108893"/>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1768</TotalTime>
  <Words>390</Words>
  <Application>Microsoft Office PowerPoint</Application>
  <PresentationFormat>Panorámica</PresentationFormat>
  <Paragraphs>33</Paragraphs>
  <Slides>8</Slides>
  <Notes>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8</vt:i4>
      </vt:variant>
    </vt:vector>
  </HeadingPairs>
  <TitlesOfParts>
    <vt:vector size="13" baseType="lpstr">
      <vt:lpstr>Arial</vt:lpstr>
      <vt:lpstr>Calibri</vt:lpstr>
      <vt:lpstr>Calibri Light</vt:lpstr>
      <vt:lpstr>Montserrat</vt:lpstr>
      <vt:lpstr>Tema de Office</vt:lpstr>
      <vt:lpstr>Presentación de PowerPoint</vt:lpstr>
      <vt:lpstr>¿Qué es un biorreactor?</vt:lpstr>
      <vt:lpstr>Panorama actual</vt:lpstr>
      <vt:lpstr>Brecha y su impacto</vt:lpstr>
      <vt:lpstr>¿Hay alguna solución?</vt:lpstr>
      <vt:lpstr>No solo fabricar REIMAGINAR…</vt:lpstr>
      <vt:lpstr>Propuesta de valor</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Francisco Castro Becerra</dc:creator>
  <cp:lastModifiedBy>Francisco Castro Becerra</cp:lastModifiedBy>
  <cp:revision>2</cp:revision>
  <dcterms:created xsi:type="dcterms:W3CDTF">2025-08-11T15:34:06Z</dcterms:created>
  <dcterms:modified xsi:type="dcterms:W3CDTF">2025-08-14T14:21:12Z</dcterms:modified>
</cp:coreProperties>
</file>

<file path=docProps/thumbnail.jpeg>
</file>